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2" r:id="rId4"/>
  </p:sldMasterIdLst>
  <p:notesMasterIdLst>
    <p:notesMasterId r:id="rId37"/>
  </p:notesMasterIdLst>
  <p:sldIdLst>
    <p:sldId id="289" r:id="rId5"/>
    <p:sldId id="290" r:id="rId6"/>
    <p:sldId id="295" r:id="rId7"/>
    <p:sldId id="320" r:id="rId8"/>
    <p:sldId id="321" r:id="rId9"/>
    <p:sldId id="322" r:id="rId10"/>
    <p:sldId id="297" r:id="rId11"/>
    <p:sldId id="266" r:id="rId12"/>
    <p:sldId id="331" r:id="rId13"/>
    <p:sldId id="313" r:id="rId14"/>
    <p:sldId id="327" r:id="rId15"/>
    <p:sldId id="314" r:id="rId16"/>
    <p:sldId id="328" r:id="rId17"/>
    <p:sldId id="315" r:id="rId18"/>
    <p:sldId id="311" r:id="rId19"/>
    <p:sldId id="332" r:id="rId20"/>
    <p:sldId id="333" r:id="rId21"/>
    <p:sldId id="325" r:id="rId22"/>
    <p:sldId id="316" r:id="rId23"/>
    <p:sldId id="317" r:id="rId24"/>
    <p:sldId id="318" r:id="rId25"/>
    <p:sldId id="319" r:id="rId26"/>
    <p:sldId id="300" r:id="rId27"/>
    <p:sldId id="326" r:id="rId28"/>
    <p:sldId id="329" r:id="rId29"/>
    <p:sldId id="302" r:id="rId30"/>
    <p:sldId id="323" r:id="rId31"/>
    <p:sldId id="330" r:id="rId32"/>
    <p:sldId id="324" r:id="rId33"/>
    <p:sldId id="334" r:id="rId34"/>
    <p:sldId id="308" r:id="rId35"/>
    <p:sldId id="335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286" autoAdjust="0"/>
  </p:normalViewPr>
  <p:slideViewPr>
    <p:cSldViewPr snapToGrid="0">
      <p:cViewPr varScale="1">
        <p:scale>
          <a:sx n="67" d="100"/>
          <a:sy n="67" d="100"/>
        </p:scale>
        <p:origin x="7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CB7DFD-2B98-4C01-B434-4E173A3F69AA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7E1AC9-B27B-4F6E-A986-6387A11FDC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093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E1AC9-B27B-4F6E-A986-6387A11FDC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4495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E1AC9-B27B-4F6E-A986-6387A11FDC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568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E1AC9-B27B-4F6E-A986-6387A11FDC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770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E1AC9-B27B-4F6E-A986-6387A11FDC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384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E1AC9-B27B-4F6E-A986-6387A11FDC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416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ar-SY" dirty="0"/>
              <a:t> يعتبر التصوير الشعاعي  أكثر أنواع فحوصات التصوير شيوعًا في العالم</a:t>
            </a:r>
            <a:endParaRPr lang="en-US" dirty="0"/>
          </a:p>
          <a:p>
            <a:r>
              <a:rPr lang="ar-SY" dirty="0"/>
              <a:t> ومع الكثير من الفحوصات التشخيصية التي تتنفذ سنويا...ف ان التصوير الشعاعي يعتبر وسيلة مهمة لاكتشاف العديد من الامراض المختلفة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E1AC9-B27B-4F6E-A986-6387A11FDC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623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Y" dirty="0"/>
              <a:t>المشكلة بتاعتنا بتتكلم عن امراض الصدر وكونها سبب رئيسي في الكثير من الوفيات</a:t>
            </a:r>
          </a:p>
          <a:p>
            <a:r>
              <a:rPr lang="ar-SY" dirty="0"/>
              <a:t>في بعض الاحيان ممكن يحصل تشخيص خاطئ للامراض لسبب ما زي ان طبيب الاشعة جديد وبالتالي خبرته قليلة وبالتالي يتم علاجها بشكل خاطئ وممكن ده يؤدي للوفاة</a:t>
            </a:r>
          </a:p>
          <a:p>
            <a:r>
              <a:rPr lang="ar-SY" dirty="0"/>
              <a:t>وده هينقلنا للنقطة التانية الي هنتكلم عنها دلوقتي وهي ال </a:t>
            </a:r>
            <a:r>
              <a:rPr lang="en-US" dirty="0"/>
              <a:t>motivation</a:t>
            </a:r>
            <a:r>
              <a:rPr lang="ar-SY" dirty="0"/>
              <a:t>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E1AC9-B27B-4F6E-A986-6387A11FDC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4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Y" dirty="0"/>
              <a:t>ان احنا نحاول نسهل قراءة صور الاشعة واكتشاف الامراض على الاطباء الجدد او قليلن الخبرة</a:t>
            </a:r>
          </a:p>
          <a:p>
            <a:r>
              <a:rPr lang="ar-SY" dirty="0"/>
              <a:t>عن طريق ان احنا نعمل توول تقدر تساعدهم حتى في المناطق النائية او الي الخدمات الطبية فيها متوسطة او غير متقدمة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E1AC9-B27B-4F6E-A986-6387A11FDC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112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ar-SY" dirty="0"/>
              <a:t>زي ما قلنا ف التول الي هنعملها هي عبارة عن موديل يقدر يقرا صور الاشعة ويتكشتف الامراض الموجودة الي فيها بدقة عالية</a:t>
            </a:r>
          </a:p>
          <a:p>
            <a:r>
              <a:rPr lang="ar-SY" dirty="0"/>
              <a:t>وبرضه يقدر يحدد مكان المرض المكتشف في الصورة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E1AC9-B27B-4F6E-A986-6387A11FDC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32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FAE48-A682-4B9A-870C-8BACB90785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041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1FAE48-A682-4B9A-870C-8BACB90785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28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E1AC9-B27B-4F6E-A986-6387A11FDC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0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7E1AC9-B27B-4F6E-A986-6387A11FDC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943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5946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974751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47121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02713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87950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958365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905709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3274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40736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0DADE-03E0-4D62-94A0-1B535016E10B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943D72-3D10-4EDF-A00F-8F78C06794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04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5267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12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683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25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544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2186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325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573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D291B17-9318-49DB-B28B-6E5994AE9581}" type="datetime1">
              <a:rPr lang="en-US" smtClean="0"/>
              <a:t>7/12/2021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112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1" r:id="rId18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4AE4A73-5466-4C36-912B-0FB86E905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67" y="2253802"/>
            <a:ext cx="7010400" cy="2148866"/>
          </a:xfrm>
        </p:spPr>
        <p:txBody>
          <a:bodyPr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3600" b="1" i="0" u="none" strike="noStrike" dirty="0">
                <a:solidFill>
                  <a:srgbClr val="2F5496"/>
                </a:solidFill>
                <a:effectLst/>
                <a:latin typeface="NimbusRomNo9L-Medi"/>
              </a:rPr>
              <a:t>Abnormality Detection and Localization in Chest </a:t>
            </a:r>
            <a:r>
              <a:rPr lang="en-US" sz="3600" b="1" i="0" u="none" strike="noStrike" dirty="0" smtClean="0">
                <a:solidFill>
                  <a:srgbClr val="2F5496"/>
                </a:solidFill>
                <a:effectLst/>
                <a:latin typeface="NimbusRomNo9L-Medi"/>
              </a:rPr>
              <a:t/>
            </a:r>
            <a:br>
              <a:rPr lang="en-US" sz="3600" b="1" i="0" u="none" strike="noStrike" dirty="0" smtClean="0">
                <a:solidFill>
                  <a:srgbClr val="2F5496"/>
                </a:solidFill>
                <a:effectLst/>
                <a:latin typeface="NimbusRomNo9L-Medi"/>
              </a:rPr>
            </a:br>
            <a:r>
              <a:rPr lang="en-US" sz="3600" b="1" i="0" u="none" strike="noStrike" dirty="0" smtClean="0">
                <a:solidFill>
                  <a:srgbClr val="2F5496"/>
                </a:solidFill>
                <a:effectLst/>
                <a:latin typeface="NimbusRomNo9L-Medi"/>
              </a:rPr>
              <a:t>X-Rays </a:t>
            </a:r>
            <a:r>
              <a:rPr lang="en-US" sz="3600" b="1" i="0" u="none" strike="noStrike" dirty="0">
                <a:solidFill>
                  <a:srgbClr val="2F5496"/>
                </a:solidFill>
                <a:effectLst/>
                <a:latin typeface="NimbusRomNo9L-Medi"/>
              </a:rPr>
              <a:t>using Deep Learning</a:t>
            </a:r>
            <a:endParaRPr lang="en-US" sz="36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19BB1B-EC8E-475B-BBB6-5069A842C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378" y="346120"/>
            <a:ext cx="3107531" cy="61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73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F970-57F9-4F55-9451-6DA156642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71223"/>
            <a:ext cx="10018713" cy="4219977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Flip Horizontal augmentation </a:t>
            </a: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Normalization with mean and standard deviation</a:t>
            </a: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Resize images scale to 224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AF73E2-E6F5-4C85-8F52-E95CADEC8EED}"/>
              </a:ext>
            </a:extLst>
          </p:cNvPr>
          <p:cNvSpPr txBox="1"/>
          <p:nvPr/>
        </p:nvSpPr>
        <p:spPr>
          <a:xfrm>
            <a:off x="1484310" y="882134"/>
            <a:ext cx="609814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Phase (1): Pre Processing</a:t>
            </a:r>
          </a:p>
        </p:txBody>
      </p:sp>
    </p:spTree>
    <p:extLst>
      <p:ext uri="{BB962C8B-B14F-4D97-AF65-F5344CB8AC3E}">
        <p14:creationId xmlns:p14="http://schemas.microsoft.com/office/powerpoint/2010/main" val="355630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2E861A3-F23C-46B8-A38A-4A22E453D99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6" name="Freeform 6">
              <a:extLst>
                <a:ext uri="{FF2B5EF4-FFF2-40B4-BE49-F238E27FC236}">
                  <a16:creationId xmlns:a16="http://schemas.microsoft.com/office/drawing/2014/main" id="{8BC3D220-643B-4160-B5A9-59DF5D21F41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7" name="Freeform 7">
              <a:extLst>
                <a:ext uri="{FF2B5EF4-FFF2-40B4-BE49-F238E27FC236}">
                  <a16:creationId xmlns:a16="http://schemas.microsoft.com/office/drawing/2014/main" id="{B92237DE-D518-4625-8392-66D7084588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F290F0DD-E80A-4263-94E1-A41F57D84C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39" name="Freeform 9">
              <a:extLst>
                <a:ext uri="{FF2B5EF4-FFF2-40B4-BE49-F238E27FC236}">
                  <a16:creationId xmlns:a16="http://schemas.microsoft.com/office/drawing/2014/main" id="{D78EA7D2-CCEA-435E-873D-36BF0522FF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40" name="Freeform 10">
              <a:extLst>
                <a:ext uri="{FF2B5EF4-FFF2-40B4-BE49-F238E27FC236}">
                  <a16:creationId xmlns:a16="http://schemas.microsoft.com/office/drawing/2014/main" id="{9DFA731E-D6BB-42CC-AA05-64023DC81FE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41" name="Freeform 11">
              <a:extLst>
                <a:ext uri="{FF2B5EF4-FFF2-40B4-BE49-F238E27FC236}">
                  <a16:creationId xmlns:a16="http://schemas.microsoft.com/office/drawing/2014/main" id="{B00D0483-90FB-4EB4-9770-CA8A310D503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F2831B6-95C5-474F-974C-E5D55AF2D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1692" y="558271"/>
            <a:ext cx="4278928" cy="804333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/>
              <a:t>Densenet-121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EA5611-041E-4835-B904-4E4327491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6537" y="1508578"/>
            <a:ext cx="4817617" cy="3755571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It is a type of convolutional neural network that utilizes dense connections between </a:t>
            </a: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layers.</a:t>
            </a:r>
          </a:p>
          <a:p>
            <a:pPr>
              <a:lnSpc>
                <a:spcPct val="90000"/>
              </a:lnSpc>
            </a:pPr>
            <a:r>
              <a:rPr lang="en-US" sz="2800" dirty="0" err="1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DenseNet</a:t>
            </a: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is using Dense </a:t>
            </a: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blocks.it 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contains multiple layers.</a:t>
            </a:r>
          </a:p>
        </p:txBody>
      </p:sp>
      <p:sp>
        <p:nvSpPr>
          <p:cNvPr id="143" name="Rounded Rectangle 16">
            <a:extLst>
              <a:ext uri="{FF2B5EF4-FFF2-40B4-BE49-F238E27FC236}">
                <a16:creationId xmlns:a16="http://schemas.microsoft.com/office/drawing/2014/main" id="{DD7EED39-224E-4230-8FD1-B1E1AF6C6E3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648931"/>
            <a:ext cx="5407023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Diagram, engineering drawing&#10;&#10;Description automatically generated">
            <a:extLst>
              <a:ext uri="{FF2B5EF4-FFF2-40B4-BE49-F238E27FC236}">
                <a16:creationId xmlns:a16="http://schemas.microsoft.com/office/drawing/2014/main" id="{3C984BBF-8612-4E2B-8433-4DA60E7D9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" b="16192"/>
          <a:stretch/>
        </p:blipFill>
        <p:spPr bwMode="auto">
          <a:xfrm>
            <a:off x="6349741" y="960964"/>
            <a:ext cx="4941164" cy="4616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27E3EA-89B9-4502-A4BB-527862685C50}"/>
              </a:ext>
            </a:extLst>
          </p:cNvPr>
          <p:cNvSpPr txBox="1"/>
          <p:nvPr/>
        </p:nvSpPr>
        <p:spPr>
          <a:xfrm>
            <a:off x="1599910" y="0"/>
            <a:ext cx="108820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Phase (2): Multi-Classification</a:t>
            </a:r>
          </a:p>
        </p:txBody>
      </p:sp>
    </p:spTree>
    <p:extLst>
      <p:ext uri="{BB962C8B-B14F-4D97-AF65-F5344CB8AC3E}">
        <p14:creationId xmlns:p14="http://schemas.microsoft.com/office/powerpoint/2010/main" val="855074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DCE94-149C-4207-B36F-AAC0980A1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885423"/>
          </a:xfrm>
        </p:spPr>
        <p:txBody>
          <a:bodyPr>
            <a:noAutofit/>
          </a:bodyPr>
          <a:lstStyle/>
          <a:p>
            <a:pPr algn="l"/>
            <a:r>
              <a:rPr lang="en-US" b="1" dirty="0" err="1"/>
              <a:t>Densenet</a:t>
            </a:r>
            <a:r>
              <a:rPr lang="en-US" b="1" dirty="0"/>
              <a:t> Architecture: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4F970-57F9-4F55-9451-6DA156642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515" y="1957722"/>
            <a:ext cx="5325418" cy="393507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all 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layers are connected directly with each other.</a:t>
            </a: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Densenet starts with convolutional operations then Max Pooling.</a:t>
            </a: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Then it repeats the Dense Block and transition layer.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B46CF7-2AD4-4F3C-AE05-0F079C3AA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981" y="1348055"/>
            <a:ext cx="5218547" cy="53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09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2AE47FA-72FB-46BE-8BA8-4ACD70CC5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8636" y="476519"/>
            <a:ext cx="4955127" cy="617756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Dense Block:</a:t>
            </a:r>
          </a:p>
          <a:p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 smtClean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Transition layer: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6B4484-236F-4F4A-806F-66D500F6DE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466" y="1097953"/>
            <a:ext cx="3903133" cy="19515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D2B7B3-CF98-4B0B-92C5-A4F0E27BE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66" y="4330992"/>
            <a:ext cx="3903133" cy="19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76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511A8858-E9E4-4B78-A7F2-51A4313784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74932" y="2090670"/>
            <a:ext cx="5118115" cy="347787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FAB3AC9-6120-44F8-A53A-B4C7893A2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84310" y="1845733"/>
            <a:ext cx="5470281" cy="4009862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We get last conv. </a:t>
            </a: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Layer.</a:t>
            </a: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Feed image to last </a:t>
            </a:r>
            <a:r>
              <a:rPr lang="en-US" sz="2800" dirty="0" err="1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conv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layer.</a:t>
            </a: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Get feature map from  conv. l</a:t>
            </a: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ayer.</a:t>
            </a: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Get 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 weight from our trained </a:t>
            </a: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model.</a:t>
            </a: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Multiply 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feature map with weight of </a:t>
            </a: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classification.</a:t>
            </a: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apply it by adding on </a:t>
            </a:r>
            <a:r>
              <a:rPr lang="en-US" sz="280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x-ray </a:t>
            </a:r>
            <a:r>
              <a:rPr lang="en-US" sz="280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images.</a:t>
            </a: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C95D7-8DD4-45D4-AE34-A86BF17F55F0}"/>
              </a:ext>
            </a:extLst>
          </p:cNvPr>
          <p:cNvSpPr txBox="1"/>
          <p:nvPr/>
        </p:nvSpPr>
        <p:spPr>
          <a:xfrm>
            <a:off x="1013915" y="437555"/>
            <a:ext cx="83163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0"/>
              </a:spcBef>
            </a:pPr>
            <a:r>
              <a:rPr lang="en-US" sz="4000" b="1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Phase (3): Localization using CAM:</a:t>
            </a:r>
          </a:p>
        </p:txBody>
      </p:sp>
    </p:spTree>
    <p:extLst>
      <p:ext uri="{BB962C8B-B14F-4D97-AF65-F5344CB8AC3E}">
        <p14:creationId xmlns:p14="http://schemas.microsoft.com/office/powerpoint/2010/main" val="168572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C23B-A40C-46E4-A471-82C2BFA0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28601"/>
            <a:ext cx="4935538" cy="1048731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Dataset </a:t>
            </a:r>
          </a:p>
        </p:txBody>
      </p:sp>
      <p:pic>
        <p:nvPicPr>
          <p:cNvPr id="5" name="Picture 4" descr="A picture containing X-ray film, white, blur&#10;&#10;Description automatically generated">
            <a:extLst>
              <a:ext uri="{FF2B5EF4-FFF2-40B4-BE49-F238E27FC236}">
                <a16:creationId xmlns:a16="http://schemas.microsoft.com/office/drawing/2014/main" id="{46871499-3D2D-4260-87FE-2E3B8676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074" y="555591"/>
            <a:ext cx="2520043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825CC233-7DA6-48BD-A702-E08207E1B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232" y="3333828"/>
            <a:ext cx="2457372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Picture 8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8B43AE3E-74A8-46E0-9C43-81B31059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800" y="3333828"/>
            <a:ext cx="2457372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04F8E-2765-4187-AFEB-2BACE79D6146}"/>
              </a:ext>
            </a:extLst>
          </p:cNvPr>
          <p:cNvSpPr txBox="1">
            <a:spLocks/>
          </p:cNvSpPr>
          <p:nvPr/>
        </p:nvSpPr>
        <p:spPr>
          <a:xfrm>
            <a:off x="1230086" y="1734533"/>
            <a:ext cx="5525146" cy="32243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l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NIH Dataset</a:t>
            </a:r>
          </a:p>
          <a:p>
            <a:pPr marL="285750" indent="-285750" algn="l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112,120 chest x-ray image consist of normal and abnormal (14 –diseases), each images have resolution 1024 * 1024 (Public dataset).</a:t>
            </a:r>
          </a:p>
        </p:txBody>
      </p:sp>
    </p:spTree>
    <p:extLst>
      <p:ext uri="{BB962C8B-B14F-4D97-AF65-F5344CB8AC3E}">
        <p14:creationId xmlns:p14="http://schemas.microsoft.com/office/powerpoint/2010/main" val="376972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C23B-A40C-46E4-A471-82C2BFA0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28601"/>
            <a:ext cx="4935538" cy="1048731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Dataset </a:t>
            </a:r>
          </a:p>
        </p:txBody>
      </p:sp>
      <p:pic>
        <p:nvPicPr>
          <p:cNvPr id="5" name="Picture 4" descr="A picture containing X-ray film, white, blur&#10;&#10;Description automatically generated">
            <a:extLst>
              <a:ext uri="{FF2B5EF4-FFF2-40B4-BE49-F238E27FC236}">
                <a16:creationId xmlns:a16="http://schemas.microsoft.com/office/drawing/2014/main" id="{46871499-3D2D-4260-87FE-2E3B8676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074" y="555591"/>
            <a:ext cx="2520043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825CC233-7DA6-48BD-A702-E08207E1B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232" y="3333828"/>
            <a:ext cx="2457372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Picture 8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8B43AE3E-74A8-46E0-9C43-81B31059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800" y="3333828"/>
            <a:ext cx="2457372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04F8E-2765-4187-AFEB-2BACE79D6146}"/>
              </a:ext>
            </a:extLst>
          </p:cNvPr>
          <p:cNvSpPr txBox="1">
            <a:spLocks/>
          </p:cNvSpPr>
          <p:nvPr/>
        </p:nvSpPr>
        <p:spPr>
          <a:xfrm>
            <a:off x="1388348" y="1716947"/>
            <a:ext cx="5525146" cy="4977353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85750" indent="-285750" algn="l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our 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Dataset contain diseases (Large data) so we take combination of 5 diseases (Pleural-Thickening , Edema , Consolidation , Atelectasis , Effusion) according to: </a:t>
            </a:r>
          </a:p>
          <a:p>
            <a:pPr marL="966788" indent="-285750" algn="l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Chest radiologist advice (similar– dis-similar ) diseases.</a:t>
            </a:r>
          </a:p>
          <a:p>
            <a:pPr marL="966788" indent="-285750" algn="l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arrange diseases according to which have largest number of images. </a:t>
            </a:r>
          </a:p>
          <a:p>
            <a:pPr marL="285750" indent="-285750" algn="l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34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AC23B-A40C-46E4-A471-82C2BFA02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228601"/>
            <a:ext cx="4935538" cy="1048731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Dataset </a:t>
            </a:r>
          </a:p>
        </p:txBody>
      </p:sp>
      <p:pic>
        <p:nvPicPr>
          <p:cNvPr id="5" name="Picture 4" descr="A picture containing X-ray film, white, blur&#10;&#10;Description automatically generated">
            <a:extLst>
              <a:ext uri="{FF2B5EF4-FFF2-40B4-BE49-F238E27FC236}">
                <a16:creationId xmlns:a16="http://schemas.microsoft.com/office/drawing/2014/main" id="{46871499-3D2D-4260-87FE-2E3B8676B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074" y="555591"/>
            <a:ext cx="2520043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825CC233-7DA6-48BD-A702-E08207E1B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232" y="3333828"/>
            <a:ext cx="2457372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Picture 8" descr="A close up of a person's skin&#10;&#10;Description automatically generated with low confidence">
            <a:extLst>
              <a:ext uri="{FF2B5EF4-FFF2-40B4-BE49-F238E27FC236}">
                <a16:creationId xmlns:a16="http://schemas.microsoft.com/office/drawing/2014/main" id="{8B43AE3E-74A8-46E0-9C43-81B310597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0800" y="3333828"/>
            <a:ext cx="2457372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FB04F8E-2765-4187-AFEB-2BACE79D6146}"/>
              </a:ext>
            </a:extLst>
          </p:cNvPr>
          <p:cNvSpPr txBox="1">
            <a:spLocks/>
          </p:cNvSpPr>
          <p:nvPr/>
        </p:nvSpPr>
        <p:spPr>
          <a:xfrm>
            <a:off x="1370763" y="1382840"/>
            <a:ext cx="5525146" cy="259128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l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We split dataset into 70% Training , 20% validate and 10% testing. </a:t>
            </a:r>
          </a:p>
          <a:p>
            <a:pPr marL="285750" indent="-285750" algn="l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231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6AC1-2A7F-4DA6-82AF-232DEF1A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281355"/>
            <a:ext cx="10018713" cy="846786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Experiments &amp; Results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F0F5D8-6293-4750-9593-D4DA6D487CBB}"/>
              </a:ext>
            </a:extLst>
          </p:cNvPr>
          <p:cNvSpPr txBox="1">
            <a:spLocks/>
          </p:cNvSpPr>
          <p:nvPr/>
        </p:nvSpPr>
        <p:spPr>
          <a:xfrm>
            <a:off x="1474147" y="999569"/>
            <a:ext cx="10018713" cy="8467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b="1" dirty="0"/>
              <a:t>Exp 1 – </a:t>
            </a:r>
            <a:r>
              <a:rPr lang="en-US" sz="3200" b="1" dirty="0" smtClean="0"/>
              <a:t>different </a:t>
            </a:r>
            <a:r>
              <a:rPr lang="en-US" sz="3200" b="1" dirty="0"/>
              <a:t>combination of </a:t>
            </a:r>
            <a:r>
              <a:rPr lang="en-US" sz="3200" b="1" dirty="0" smtClean="0"/>
              <a:t>diseases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C770B-AFAA-4A33-8273-8496638E6C8C}"/>
              </a:ext>
            </a:extLst>
          </p:cNvPr>
          <p:cNvSpPr txBox="1"/>
          <p:nvPr/>
        </p:nvSpPr>
        <p:spPr>
          <a:xfrm>
            <a:off x="1843424" y="5419257"/>
            <a:ext cx="9524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</a:pP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Conclusion: Combination  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3 is better.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87EA3BE-247D-48C1-8B2E-3E09FBC612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6999473"/>
              </p:ext>
            </p:extLst>
          </p:nvPr>
        </p:nvGraphicFramePr>
        <p:xfrm>
          <a:off x="1635616" y="3624165"/>
          <a:ext cx="8992083" cy="17450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87629">
                  <a:extLst>
                    <a:ext uri="{9D8B030D-6E8A-4147-A177-3AD203B41FA5}">
                      <a16:colId xmlns:a16="http://schemas.microsoft.com/office/drawing/2014/main" val="1091644599"/>
                    </a:ext>
                  </a:extLst>
                </a:gridCol>
                <a:gridCol w="1833039">
                  <a:extLst>
                    <a:ext uri="{9D8B030D-6E8A-4147-A177-3AD203B41FA5}">
                      <a16:colId xmlns:a16="http://schemas.microsoft.com/office/drawing/2014/main" val="371039751"/>
                    </a:ext>
                  </a:extLst>
                </a:gridCol>
                <a:gridCol w="1239658">
                  <a:extLst>
                    <a:ext uri="{9D8B030D-6E8A-4147-A177-3AD203B41FA5}">
                      <a16:colId xmlns:a16="http://schemas.microsoft.com/office/drawing/2014/main" val="2780224817"/>
                    </a:ext>
                  </a:extLst>
                </a:gridCol>
                <a:gridCol w="1180031">
                  <a:extLst>
                    <a:ext uri="{9D8B030D-6E8A-4147-A177-3AD203B41FA5}">
                      <a16:colId xmlns:a16="http://schemas.microsoft.com/office/drawing/2014/main" val="3291547843"/>
                    </a:ext>
                  </a:extLst>
                </a:gridCol>
                <a:gridCol w="781878">
                  <a:extLst>
                    <a:ext uri="{9D8B030D-6E8A-4147-A177-3AD203B41FA5}">
                      <a16:colId xmlns:a16="http://schemas.microsoft.com/office/drawing/2014/main" val="2371568837"/>
                    </a:ext>
                  </a:extLst>
                </a:gridCol>
                <a:gridCol w="1150217">
                  <a:extLst>
                    <a:ext uri="{9D8B030D-6E8A-4147-A177-3AD203B41FA5}">
                      <a16:colId xmlns:a16="http://schemas.microsoft.com/office/drawing/2014/main" val="2621993267"/>
                    </a:ext>
                  </a:extLst>
                </a:gridCol>
                <a:gridCol w="999227">
                  <a:extLst>
                    <a:ext uri="{9D8B030D-6E8A-4147-A177-3AD203B41FA5}">
                      <a16:colId xmlns:a16="http://schemas.microsoft.com/office/drawing/2014/main" val="2259336629"/>
                    </a:ext>
                  </a:extLst>
                </a:gridCol>
                <a:gridCol w="1120404">
                  <a:extLst>
                    <a:ext uri="{9D8B030D-6E8A-4147-A177-3AD203B41FA5}">
                      <a16:colId xmlns:a16="http://schemas.microsoft.com/office/drawing/2014/main" val="3950728344"/>
                    </a:ext>
                  </a:extLst>
                </a:gridCol>
              </a:tblGrid>
              <a:tr h="566671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Exp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model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Optimizer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Learning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Rate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scale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N. of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Diseases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N. of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Images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Average</a:t>
                      </a:r>
                    </a:p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AUC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3611303"/>
                  </a:ext>
                </a:extLst>
              </a:tr>
              <a:tr h="39280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DesnseNet121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Adam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0.0001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224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5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26,100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0.80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682324"/>
                  </a:ext>
                </a:extLst>
              </a:tr>
              <a:tr h="39280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2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DesnseNet121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Adam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0.0001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224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38,900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0.84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2265034"/>
                  </a:ext>
                </a:extLst>
              </a:tr>
              <a:tr h="39280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3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DesnseNet121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Adam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0.0001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224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5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22,100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0.923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691237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ED27D06-3195-4641-ACA8-721CDA38455F}"/>
              </a:ext>
            </a:extLst>
          </p:cNvPr>
          <p:cNvSpPr txBox="1"/>
          <p:nvPr/>
        </p:nvSpPr>
        <p:spPr>
          <a:xfrm>
            <a:off x="1168758" y="1789010"/>
            <a:ext cx="11023242" cy="17112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1. Infiltration, Atelectasis, Effusion, Nodule, Pneumothorax</a:t>
            </a:r>
          </a:p>
          <a:p>
            <a:pPr marL="285750" marR="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2. Cardiomegaly, Hernia, Edema, Effusion, Pneumothorax.</a:t>
            </a:r>
          </a:p>
          <a:p>
            <a:pPr marL="285750" marR="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3. Pleural-Thickening, Edema, Consolidation, Atelectasis, Effusion.</a:t>
            </a:r>
          </a:p>
        </p:txBody>
      </p:sp>
    </p:spTree>
    <p:extLst>
      <p:ext uri="{BB962C8B-B14F-4D97-AF65-F5344CB8AC3E}">
        <p14:creationId xmlns:p14="http://schemas.microsoft.com/office/powerpoint/2010/main" val="134606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6AC1-2A7F-4DA6-82AF-232DEF1A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46786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Experiments &amp; Results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423925-39E1-401B-8824-CCF7DE239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65862930"/>
              </p:ext>
            </p:extLst>
          </p:nvPr>
        </p:nvGraphicFramePr>
        <p:xfrm>
          <a:off x="1474147" y="3066357"/>
          <a:ext cx="9630156" cy="15346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9635">
                  <a:extLst>
                    <a:ext uri="{9D8B030D-6E8A-4147-A177-3AD203B41FA5}">
                      <a16:colId xmlns:a16="http://schemas.microsoft.com/office/drawing/2014/main" val="3125718755"/>
                    </a:ext>
                  </a:extLst>
                </a:gridCol>
                <a:gridCol w="1668644">
                  <a:extLst>
                    <a:ext uri="{9D8B030D-6E8A-4147-A177-3AD203B41FA5}">
                      <a16:colId xmlns:a16="http://schemas.microsoft.com/office/drawing/2014/main" val="54584114"/>
                    </a:ext>
                  </a:extLst>
                </a:gridCol>
                <a:gridCol w="1223905">
                  <a:extLst>
                    <a:ext uri="{9D8B030D-6E8A-4147-A177-3AD203B41FA5}">
                      <a16:colId xmlns:a16="http://schemas.microsoft.com/office/drawing/2014/main" val="3625003937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85792063"/>
                    </a:ext>
                  </a:extLst>
                </a:gridCol>
                <a:gridCol w="1114472">
                  <a:extLst>
                    <a:ext uri="{9D8B030D-6E8A-4147-A177-3AD203B41FA5}">
                      <a16:colId xmlns:a16="http://schemas.microsoft.com/office/drawing/2014/main" val="600932840"/>
                    </a:ext>
                  </a:extLst>
                </a:gridCol>
                <a:gridCol w="1100464">
                  <a:extLst>
                    <a:ext uri="{9D8B030D-6E8A-4147-A177-3AD203B41FA5}">
                      <a16:colId xmlns:a16="http://schemas.microsoft.com/office/drawing/2014/main" val="2173361672"/>
                    </a:ext>
                  </a:extLst>
                </a:gridCol>
                <a:gridCol w="1294818">
                  <a:extLst>
                    <a:ext uri="{9D8B030D-6E8A-4147-A177-3AD203B41FA5}">
                      <a16:colId xmlns:a16="http://schemas.microsoft.com/office/drawing/2014/main" val="810257982"/>
                    </a:ext>
                  </a:extLst>
                </a:gridCol>
                <a:gridCol w="1294818">
                  <a:extLst>
                    <a:ext uri="{9D8B030D-6E8A-4147-A177-3AD203B41FA5}">
                      <a16:colId xmlns:a16="http://schemas.microsoft.com/office/drawing/2014/main" val="3809537888"/>
                    </a:ext>
                  </a:extLst>
                </a:gridCol>
              </a:tblGrid>
              <a:tr h="5886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Exp.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optimizer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Learning rate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scale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N. of Diseases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N. of Images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Average AUC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2205228370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Densenet161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Adam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0.0001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224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5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26,100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0.78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3789804858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Densenet121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Adam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0.0001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224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5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26,100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0.80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174118147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9F0F5D8-6293-4750-9593-D4DA6D487CBB}"/>
              </a:ext>
            </a:extLst>
          </p:cNvPr>
          <p:cNvSpPr txBox="1">
            <a:spLocks/>
          </p:cNvSpPr>
          <p:nvPr/>
        </p:nvSpPr>
        <p:spPr>
          <a:xfrm>
            <a:off x="1474147" y="1876079"/>
            <a:ext cx="10018713" cy="8467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b="1" dirty="0"/>
              <a:t>Exp 2 – Densenet121   vs Densenet161 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C770B-AFAA-4A33-8273-8496638E6C8C}"/>
              </a:ext>
            </a:extLst>
          </p:cNvPr>
          <p:cNvSpPr txBox="1"/>
          <p:nvPr/>
        </p:nvSpPr>
        <p:spPr>
          <a:xfrm>
            <a:off x="1474147" y="4944470"/>
            <a:ext cx="9524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Conclusion: Densenet-121 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is better.</a:t>
            </a:r>
          </a:p>
        </p:txBody>
      </p:sp>
    </p:spTree>
    <p:extLst>
      <p:ext uri="{BB962C8B-B14F-4D97-AF65-F5344CB8AC3E}">
        <p14:creationId xmlns:p14="http://schemas.microsoft.com/office/powerpoint/2010/main" val="422541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E1E066A-FAAB-49BE-86C0-CAEAC25C3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4311" y="1651335"/>
            <a:ext cx="4607188" cy="576262"/>
          </a:xfrm>
        </p:spPr>
        <p:txBody>
          <a:bodyPr/>
          <a:lstStyle/>
          <a:p>
            <a:r>
              <a:rPr lang="en-US" sz="4000" dirty="0"/>
              <a:t>Team members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F43E06-B97E-45B8-BB87-8FB5CA46FC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50444" y="2488672"/>
            <a:ext cx="4895056" cy="2455862"/>
          </a:xfrm>
        </p:spPr>
        <p:txBody>
          <a:bodyPr>
            <a:noAutofit/>
          </a:bodyPr>
          <a:lstStyle/>
          <a:p>
            <a:r>
              <a:rPr lang="en-US" sz="2800" dirty="0"/>
              <a:t>Mahmoud Khaled</a:t>
            </a:r>
          </a:p>
          <a:p>
            <a:r>
              <a:rPr lang="en-US" sz="2800" dirty="0"/>
              <a:t>Mahmoud Salem</a:t>
            </a:r>
          </a:p>
          <a:p>
            <a:r>
              <a:rPr lang="en-US" sz="2800" dirty="0"/>
              <a:t>Mahmoud Mohamed</a:t>
            </a:r>
          </a:p>
          <a:p>
            <a:r>
              <a:rPr lang="en-US" sz="2800" dirty="0"/>
              <a:t>Mahmoud Nasr</a:t>
            </a:r>
          </a:p>
          <a:p>
            <a:r>
              <a:rPr lang="en-US" sz="2800" dirty="0"/>
              <a:t>Mohamed Adel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9850A2E-2CD8-447E-AD19-637E336E69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07967" y="2040800"/>
            <a:ext cx="4622537" cy="576262"/>
          </a:xfrm>
        </p:spPr>
        <p:txBody>
          <a:bodyPr/>
          <a:lstStyle/>
          <a:p>
            <a:r>
              <a:rPr lang="en-US" sz="4000" dirty="0"/>
              <a:t>supervisor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57ED335-5DE8-4693-80A5-CA2E7D7B9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38633" y="2742671"/>
            <a:ext cx="4895056" cy="559329"/>
          </a:xfrm>
        </p:spPr>
        <p:txBody>
          <a:bodyPr>
            <a:normAutofit/>
          </a:bodyPr>
          <a:lstStyle/>
          <a:p>
            <a:r>
              <a:rPr lang="en-US" sz="2800" dirty="0"/>
              <a:t>Dr :  Ahmed Salah</a:t>
            </a:r>
          </a:p>
        </p:txBody>
      </p:sp>
    </p:spTree>
    <p:extLst>
      <p:ext uri="{BB962C8B-B14F-4D97-AF65-F5344CB8AC3E}">
        <p14:creationId xmlns:p14="http://schemas.microsoft.com/office/powerpoint/2010/main" val="362828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6AC1-2A7F-4DA6-82AF-232DEF1A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46786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Experiments &amp; Results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423925-39E1-401B-8824-CCF7DE239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850685"/>
              </p:ext>
            </p:extLst>
          </p:nvPr>
        </p:nvGraphicFramePr>
        <p:xfrm>
          <a:off x="1474147" y="3066357"/>
          <a:ext cx="9630156" cy="15346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9635">
                  <a:extLst>
                    <a:ext uri="{9D8B030D-6E8A-4147-A177-3AD203B41FA5}">
                      <a16:colId xmlns:a16="http://schemas.microsoft.com/office/drawing/2014/main" val="3125718755"/>
                    </a:ext>
                  </a:extLst>
                </a:gridCol>
                <a:gridCol w="1668644">
                  <a:extLst>
                    <a:ext uri="{9D8B030D-6E8A-4147-A177-3AD203B41FA5}">
                      <a16:colId xmlns:a16="http://schemas.microsoft.com/office/drawing/2014/main" val="54584114"/>
                    </a:ext>
                  </a:extLst>
                </a:gridCol>
                <a:gridCol w="1223905">
                  <a:extLst>
                    <a:ext uri="{9D8B030D-6E8A-4147-A177-3AD203B41FA5}">
                      <a16:colId xmlns:a16="http://schemas.microsoft.com/office/drawing/2014/main" val="3625003937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85792063"/>
                    </a:ext>
                  </a:extLst>
                </a:gridCol>
                <a:gridCol w="1114472">
                  <a:extLst>
                    <a:ext uri="{9D8B030D-6E8A-4147-A177-3AD203B41FA5}">
                      <a16:colId xmlns:a16="http://schemas.microsoft.com/office/drawing/2014/main" val="600932840"/>
                    </a:ext>
                  </a:extLst>
                </a:gridCol>
                <a:gridCol w="1100464">
                  <a:extLst>
                    <a:ext uri="{9D8B030D-6E8A-4147-A177-3AD203B41FA5}">
                      <a16:colId xmlns:a16="http://schemas.microsoft.com/office/drawing/2014/main" val="2173361672"/>
                    </a:ext>
                  </a:extLst>
                </a:gridCol>
                <a:gridCol w="1294818">
                  <a:extLst>
                    <a:ext uri="{9D8B030D-6E8A-4147-A177-3AD203B41FA5}">
                      <a16:colId xmlns:a16="http://schemas.microsoft.com/office/drawing/2014/main" val="810257982"/>
                    </a:ext>
                  </a:extLst>
                </a:gridCol>
                <a:gridCol w="1294818">
                  <a:extLst>
                    <a:ext uri="{9D8B030D-6E8A-4147-A177-3AD203B41FA5}">
                      <a16:colId xmlns:a16="http://schemas.microsoft.com/office/drawing/2014/main" val="3809537888"/>
                    </a:ext>
                  </a:extLst>
                </a:gridCol>
              </a:tblGrid>
              <a:tr h="5886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Exp.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optimizer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Learning rate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scale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N. of Diseases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N. of Images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Average AUC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2205228370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Densenet121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224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22,100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0.923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3789804858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Densenet121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rmsprop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0.0001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224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5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22,100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0.924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174118147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9F0F5D8-6293-4750-9593-D4DA6D487CBB}"/>
              </a:ext>
            </a:extLst>
          </p:cNvPr>
          <p:cNvSpPr txBox="1">
            <a:spLocks/>
          </p:cNvSpPr>
          <p:nvPr/>
        </p:nvSpPr>
        <p:spPr>
          <a:xfrm>
            <a:off x="1474147" y="1876079"/>
            <a:ext cx="10018713" cy="8467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b="1" dirty="0"/>
              <a:t>Exp 3 – Optimizer    Adam   vs </a:t>
            </a:r>
            <a:r>
              <a:rPr lang="en-US" sz="3200" b="1" i="0" dirty="0" err="1">
                <a:effectLst/>
              </a:rPr>
              <a:t>rmsprop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C770B-AFAA-4A33-8273-8496638E6C8C}"/>
              </a:ext>
            </a:extLst>
          </p:cNvPr>
          <p:cNvSpPr txBox="1"/>
          <p:nvPr/>
        </p:nvSpPr>
        <p:spPr>
          <a:xfrm>
            <a:off x="1474147" y="4944470"/>
            <a:ext cx="9524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Conclusion: </a:t>
            </a:r>
            <a:r>
              <a:rPr lang="en-US" sz="2800" dirty="0" err="1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rmsprop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 is better.</a:t>
            </a:r>
          </a:p>
        </p:txBody>
      </p:sp>
    </p:spTree>
    <p:extLst>
      <p:ext uri="{BB962C8B-B14F-4D97-AF65-F5344CB8AC3E}">
        <p14:creationId xmlns:p14="http://schemas.microsoft.com/office/powerpoint/2010/main" val="314397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6AC1-2A7F-4DA6-82AF-232DEF1A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46786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Experiments &amp; Results 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423925-39E1-401B-8824-CCF7DE239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74762580"/>
              </p:ext>
            </p:extLst>
          </p:nvPr>
        </p:nvGraphicFramePr>
        <p:xfrm>
          <a:off x="1474147" y="3066357"/>
          <a:ext cx="9630156" cy="15346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9635">
                  <a:extLst>
                    <a:ext uri="{9D8B030D-6E8A-4147-A177-3AD203B41FA5}">
                      <a16:colId xmlns:a16="http://schemas.microsoft.com/office/drawing/2014/main" val="3125718755"/>
                    </a:ext>
                  </a:extLst>
                </a:gridCol>
                <a:gridCol w="1668644">
                  <a:extLst>
                    <a:ext uri="{9D8B030D-6E8A-4147-A177-3AD203B41FA5}">
                      <a16:colId xmlns:a16="http://schemas.microsoft.com/office/drawing/2014/main" val="54584114"/>
                    </a:ext>
                  </a:extLst>
                </a:gridCol>
                <a:gridCol w="1223905">
                  <a:extLst>
                    <a:ext uri="{9D8B030D-6E8A-4147-A177-3AD203B41FA5}">
                      <a16:colId xmlns:a16="http://schemas.microsoft.com/office/drawing/2014/main" val="3625003937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85792063"/>
                    </a:ext>
                  </a:extLst>
                </a:gridCol>
                <a:gridCol w="1114472">
                  <a:extLst>
                    <a:ext uri="{9D8B030D-6E8A-4147-A177-3AD203B41FA5}">
                      <a16:colId xmlns:a16="http://schemas.microsoft.com/office/drawing/2014/main" val="600932840"/>
                    </a:ext>
                  </a:extLst>
                </a:gridCol>
                <a:gridCol w="1100464">
                  <a:extLst>
                    <a:ext uri="{9D8B030D-6E8A-4147-A177-3AD203B41FA5}">
                      <a16:colId xmlns:a16="http://schemas.microsoft.com/office/drawing/2014/main" val="2173361672"/>
                    </a:ext>
                  </a:extLst>
                </a:gridCol>
                <a:gridCol w="1294818">
                  <a:extLst>
                    <a:ext uri="{9D8B030D-6E8A-4147-A177-3AD203B41FA5}">
                      <a16:colId xmlns:a16="http://schemas.microsoft.com/office/drawing/2014/main" val="810257982"/>
                    </a:ext>
                  </a:extLst>
                </a:gridCol>
                <a:gridCol w="1294818">
                  <a:extLst>
                    <a:ext uri="{9D8B030D-6E8A-4147-A177-3AD203B41FA5}">
                      <a16:colId xmlns:a16="http://schemas.microsoft.com/office/drawing/2014/main" val="3809537888"/>
                    </a:ext>
                  </a:extLst>
                </a:gridCol>
              </a:tblGrid>
              <a:tr h="5886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Exp.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optimizer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Learning rate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scale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N. of Diseases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N. of Images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Average AUC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2205228370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Densenet121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0.00001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224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22,100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0.90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3789804858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Densenet121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224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22,100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0.923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174118147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9F0F5D8-6293-4750-9593-D4DA6D487CBB}"/>
              </a:ext>
            </a:extLst>
          </p:cNvPr>
          <p:cNvSpPr txBox="1">
            <a:spLocks/>
          </p:cNvSpPr>
          <p:nvPr/>
        </p:nvSpPr>
        <p:spPr>
          <a:xfrm>
            <a:off x="1474147" y="1876079"/>
            <a:ext cx="10018713" cy="8467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b="1" dirty="0"/>
              <a:t>Exp 4 – Learning Rate </a:t>
            </a:r>
            <a:r>
              <a:rPr lang="en-US" sz="3200" b="1" i="0" dirty="0">
                <a:solidFill>
                  <a:schemeClr val="tx1"/>
                </a:solidFill>
                <a:effectLst/>
              </a:rPr>
              <a:t>0.0001</a:t>
            </a:r>
            <a:r>
              <a:rPr lang="en-US" sz="3200" b="1" dirty="0"/>
              <a:t>   vs </a:t>
            </a:r>
            <a:r>
              <a:rPr lang="en-US" sz="3200" b="1" i="0" dirty="0">
                <a:effectLst/>
              </a:rPr>
              <a:t>0.00001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C770B-AFAA-4A33-8273-8496638E6C8C}"/>
              </a:ext>
            </a:extLst>
          </p:cNvPr>
          <p:cNvSpPr txBox="1"/>
          <p:nvPr/>
        </p:nvSpPr>
        <p:spPr>
          <a:xfrm>
            <a:off x="1474147" y="4944470"/>
            <a:ext cx="9524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Conclusion: 0.0001 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is better.</a:t>
            </a:r>
          </a:p>
        </p:txBody>
      </p:sp>
    </p:spTree>
    <p:extLst>
      <p:ext uri="{BB962C8B-B14F-4D97-AF65-F5344CB8AC3E}">
        <p14:creationId xmlns:p14="http://schemas.microsoft.com/office/powerpoint/2010/main" val="157619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6AC1-2A7F-4DA6-82AF-232DEF1A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46786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Experiments &amp; Results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423925-39E1-401B-8824-CCF7DE239E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2983781"/>
              </p:ext>
            </p:extLst>
          </p:nvPr>
        </p:nvGraphicFramePr>
        <p:xfrm>
          <a:off x="1474147" y="3066357"/>
          <a:ext cx="9630156" cy="153462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9635">
                  <a:extLst>
                    <a:ext uri="{9D8B030D-6E8A-4147-A177-3AD203B41FA5}">
                      <a16:colId xmlns:a16="http://schemas.microsoft.com/office/drawing/2014/main" val="3125718755"/>
                    </a:ext>
                  </a:extLst>
                </a:gridCol>
                <a:gridCol w="1668644">
                  <a:extLst>
                    <a:ext uri="{9D8B030D-6E8A-4147-A177-3AD203B41FA5}">
                      <a16:colId xmlns:a16="http://schemas.microsoft.com/office/drawing/2014/main" val="54584114"/>
                    </a:ext>
                  </a:extLst>
                </a:gridCol>
                <a:gridCol w="1223905">
                  <a:extLst>
                    <a:ext uri="{9D8B030D-6E8A-4147-A177-3AD203B41FA5}">
                      <a16:colId xmlns:a16="http://schemas.microsoft.com/office/drawing/2014/main" val="3625003937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85792063"/>
                    </a:ext>
                  </a:extLst>
                </a:gridCol>
                <a:gridCol w="1114472">
                  <a:extLst>
                    <a:ext uri="{9D8B030D-6E8A-4147-A177-3AD203B41FA5}">
                      <a16:colId xmlns:a16="http://schemas.microsoft.com/office/drawing/2014/main" val="600932840"/>
                    </a:ext>
                  </a:extLst>
                </a:gridCol>
                <a:gridCol w="1100464">
                  <a:extLst>
                    <a:ext uri="{9D8B030D-6E8A-4147-A177-3AD203B41FA5}">
                      <a16:colId xmlns:a16="http://schemas.microsoft.com/office/drawing/2014/main" val="2173361672"/>
                    </a:ext>
                  </a:extLst>
                </a:gridCol>
                <a:gridCol w="1294818">
                  <a:extLst>
                    <a:ext uri="{9D8B030D-6E8A-4147-A177-3AD203B41FA5}">
                      <a16:colId xmlns:a16="http://schemas.microsoft.com/office/drawing/2014/main" val="810257982"/>
                    </a:ext>
                  </a:extLst>
                </a:gridCol>
                <a:gridCol w="1294818">
                  <a:extLst>
                    <a:ext uri="{9D8B030D-6E8A-4147-A177-3AD203B41FA5}">
                      <a16:colId xmlns:a16="http://schemas.microsoft.com/office/drawing/2014/main" val="3809537888"/>
                    </a:ext>
                  </a:extLst>
                </a:gridCol>
              </a:tblGrid>
              <a:tr h="5886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Exp.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optimizer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Learning rate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scale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N. of Diseases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N. of Images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Average AUC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2205228370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Densenet121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rmsprop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0.0001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512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5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22,100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0.91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3789804858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b="1" dirty="0"/>
                        <a:t>Densenet121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rmsprop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0.0001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224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5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22,100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0.925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1741181470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99F0F5D8-6293-4750-9593-D4DA6D487CBB}"/>
              </a:ext>
            </a:extLst>
          </p:cNvPr>
          <p:cNvSpPr txBox="1">
            <a:spLocks/>
          </p:cNvSpPr>
          <p:nvPr/>
        </p:nvSpPr>
        <p:spPr>
          <a:xfrm>
            <a:off x="1474147" y="1876079"/>
            <a:ext cx="10018713" cy="8467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sz="3200" b="1" dirty="0"/>
              <a:t>Exp 5 – scale  </a:t>
            </a:r>
            <a:r>
              <a:rPr lang="en-US" sz="3200" b="1" i="0" dirty="0">
                <a:solidFill>
                  <a:schemeClr val="tx1"/>
                </a:solidFill>
                <a:effectLst/>
              </a:rPr>
              <a:t>224</a:t>
            </a:r>
            <a:r>
              <a:rPr lang="en-US" sz="3200" b="1" dirty="0"/>
              <a:t>  vs </a:t>
            </a:r>
            <a:r>
              <a:rPr lang="en-US" sz="3200" b="1" i="0" dirty="0">
                <a:effectLst/>
              </a:rPr>
              <a:t>512</a:t>
            </a:r>
            <a:r>
              <a:rPr lang="en-US" sz="3200" b="1" dirty="0"/>
              <a:t> </a:t>
            </a:r>
            <a:endParaRPr 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DC770B-AFAA-4A33-8273-8496638E6C8C}"/>
              </a:ext>
            </a:extLst>
          </p:cNvPr>
          <p:cNvSpPr txBox="1"/>
          <p:nvPr/>
        </p:nvSpPr>
        <p:spPr>
          <a:xfrm>
            <a:off x="1474147" y="4944470"/>
            <a:ext cx="95244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</a:pP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Conclusion: 224 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is better.</a:t>
            </a:r>
          </a:p>
        </p:txBody>
      </p:sp>
    </p:spTree>
    <p:extLst>
      <p:ext uri="{BB962C8B-B14F-4D97-AF65-F5344CB8AC3E}">
        <p14:creationId xmlns:p14="http://schemas.microsoft.com/office/powerpoint/2010/main" val="577558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6AC1-2A7F-4DA6-82AF-232DEF1A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351693"/>
            <a:ext cx="10018713" cy="846786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Overall Experiments &amp; Results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2423925-39E1-401B-8824-CCF7DE239EC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484311" y="1326529"/>
          <a:ext cx="9630156" cy="48456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19635">
                  <a:extLst>
                    <a:ext uri="{9D8B030D-6E8A-4147-A177-3AD203B41FA5}">
                      <a16:colId xmlns:a16="http://schemas.microsoft.com/office/drawing/2014/main" val="3125718755"/>
                    </a:ext>
                  </a:extLst>
                </a:gridCol>
                <a:gridCol w="1668644">
                  <a:extLst>
                    <a:ext uri="{9D8B030D-6E8A-4147-A177-3AD203B41FA5}">
                      <a16:colId xmlns:a16="http://schemas.microsoft.com/office/drawing/2014/main" val="54584114"/>
                    </a:ext>
                  </a:extLst>
                </a:gridCol>
                <a:gridCol w="1223905">
                  <a:extLst>
                    <a:ext uri="{9D8B030D-6E8A-4147-A177-3AD203B41FA5}">
                      <a16:colId xmlns:a16="http://schemas.microsoft.com/office/drawing/2014/main" val="3625003937"/>
                    </a:ext>
                  </a:extLst>
                </a:gridCol>
                <a:gridCol w="1213400">
                  <a:extLst>
                    <a:ext uri="{9D8B030D-6E8A-4147-A177-3AD203B41FA5}">
                      <a16:colId xmlns:a16="http://schemas.microsoft.com/office/drawing/2014/main" val="3685792063"/>
                    </a:ext>
                  </a:extLst>
                </a:gridCol>
                <a:gridCol w="1114472">
                  <a:extLst>
                    <a:ext uri="{9D8B030D-6E8A-4147-A177-3AD203B41FA5}">
                      <a16:colId xmlns:a16="http://schemas.microsoft.com/office/drawing/2014/main" val="600932840"/>
                    </a:ext>
                  </a:extLst>
                </a:gridCol>
                <a:gridCol w="1100464">
                  <a:extLst>
                    <a:ext uri="{9D8B030D-6E8A-4147-A177-3AD203B41FA5}">
                      <a16:colId xmlns:a16="http://schemas.microsoft.com/office/drawing/2014/main" val="2173361672"/>
                    </a:ext>
                  </a:extLst>
                </a:gridCol>
                <a:gridCol w="1314628">
                  <a:extLst>
                    <a:ext uri="{9D8B030D-6E8A-4147-A177-3AD203B41FA5}">
                      <a16:colId xmlns:a16="http://schemas.microsoft.com/office/drawing/2014/main" val="810257982"/>
                    </a:ext>
                  </a:extLst>
                </a:gridCol>
                <a:gridCol w="1275008">
                  <a:extLst>
                    <a:ext uri="{9D8B030D-6E8A-4147-A177-3AD203B41FA5}">
                      <a16:colId xmlns:a16="http://schemas.microsoft.com/office/drawing/2014/main" val="3809537888"/>
                    </a:ext>
                  </a:extLst>
                </a:gridCol>
              </a:tblGrid>
              <a:tr h="5886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Exp.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model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optimizer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Learning rate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scale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N. of Diseases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N. of Images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Average AUC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2205228370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1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DesnseNet161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Adam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0.0001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224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5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26,100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0.78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3789804858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DesnseNet121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Adam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0.0001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224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5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26,100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0.80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1741181470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3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DesnseNet121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Adam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0.0001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224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6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38,900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solidFill>
                            <a:srgbClr val="FF0000"/>
                          </a:solidFill>
                          <a:effectLst/>
                        </a:rPr>
                        <a:t>0.84</a:t>
                      </a:r>
                      <a:endParaRPr lang="en-US" sz="1800" b="1" i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3403119308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DesnseNet121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0.00001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224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22,100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0.90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239005127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5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DesnseNet121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rmsprop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0.00001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224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5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22,100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0.91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2611747691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DesnseNet121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rmsprop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0.0001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512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5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22,100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0.91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2620272683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</a:t>
                      </a: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DesnseNet121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Adam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0.0001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224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chemeClr val="tx1"/>
                          </a:solidFill>
                          <a:effectLst/>
                        </a:rPr>
                        <a:t>22,100</a:t>
                      </a:r>
                      <a:endParaRPr lang="en-US" sz="1800" b="1" i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0.923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2790638279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</a:t>
                      </a: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DesnseNet121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rmsprop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effectLst/>
                        </a:rPr>
                        <a:t>0.0001</a:t>
                      </a:r>
                      <a:endParaRPr lang="en-US" sz="18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224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5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effectLst/>
                        </a:rPr>
                        <a:t>22,100</a:t>
                      </a:r>
                      <a:endParaRPr lang="en-US" sz="18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0.924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3467614102"/>
                  </a:ext>
                </a:extLst>
              </a:tr>
              <a:tr h="473007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9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solidFill>
                            <a:srgbClr val="FF0000"/>
                          </a:solidFill>
                          <a:effectLst/>
                        </a:rPr>
                        <a:t>DesnseNet121</a:t>
                      </a:r>
                      <a:endParaRPr lang="en-US" sz="1800" b="1" i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rmsprop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0.0001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224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1800" b="1" i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22,100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i="0" dirty="0">
                          <a:solidFill>
                            <a:srgbClr val="FF0000"/>
                          </a:solidFill>
                          <a:effectLst/>
                        </a:rPr>
                        <a:t>0.925</a:t>
                      </a:r>
                      <a:endParaRPr lang="en-US" sz="1800" b="1" i="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54721" marR="54721" marT="0" marB="0"/>
                </a:tc>
                <a:extLst>
                  <a:ext uri="{0D108BD9-81ED-4DB2-BD59-A6C34878D82A}">
                    <a16:rowId xmlns:a16="http://schemas.microsoft.com/office/drawing/2014/main" val="36853607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0886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6AC1-2A7F-4DA6-82AF-232DEF1A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846786"/>
          </a:xfrm>
        </p:spPr>
        <p:txBody>
          <a:bodyPr>
            <a:noAutofit/>
          </a:bodyPr>
          <a:lstStyle/>
          <a:p>
            <a:pPr algn="l"/>
            <a:r>
              <a:rPr lang="en-US" b="1" dirty="0"/>
              <a:t>Experiments &amp; Results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F0F5D8-6293-4750-9593-D4DA6D487CBB}"/>
              </a:ext>
            </a:extLst>
          </p:cNvPr>
          <p:cNvSpPr txBox="1">
            <a:spLocks/>
          </p:cNvSpPr>
          <p:nvPr/>
        </p:nvSpPr>
        <p:spPr>
          <a:xfrm>
            <a:off x="1474147" y="1876079"/>
            <a:ext cx="10018713" cy="8467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B8CD3FC-C842-483F-B7E0-B3AC3449AF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97" y="3137125"/>
            <a:ext cx="5253292" cy="327574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5617162-351A-4E78-8118-B619C8031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405113"/>
              </p:ext>
            </p:extLst>
          </p:nvPr>
        </p:nvGraphicFramePr>
        <p:xfrm>
          <a:off x="6601753" y="645169"/>
          <a:ext cx="5388199" cy="22258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4661">
                  <a:extLst>
                    <a:ext uri="{9D8B030D-6E8A-4147-A177-3AD203B41FA5}">
                      <a16:colId xmlns:a16="http://schemas.microsoft.com/office/drawing/2014/main" val="564099869"/>
                    </a:ext>
                  </a:extLst>
                </a:gridCol>
                <a:gridCol w="1608951">
                  <a:extLst>
                    <a:ext uri="{9D8B030D-6E8A-4147-A177-3AD203B41FA5}">
                      <a16:colId xmlns:a16="http://schemas.microsoft.com/office/drawing/2014/main" val="1208359228"/>
                    </a:ext>
                  </a:extLst>
                </a:gridCol>
                <a:gridCol w="1899995">
                  <a:extLst>
                    <a:ext uri="{9D8B030D-6E8A-4147-A177-3AD203B41FA5}">
                      <a16:colId xmlns:a16="http://schemas.microsoft.com/office/drawing/2014/main" val="777043925"/>
                    </a:ext>
                  </a:extLst>
                </a:gridCol>
                <a:gridCol w="1544592">
                  <a:extLst>
                    <a:ext uri="{9D8B030D-6E8A-4147-A177-3AD203B41FA5}">
                      <a16:colId xmlns:a16="http://schemas.microsoft.com/office/drawing/2014/main" val="3317296775"/>
                    </a:ext>
                  </a:extLst>
                </a:gridCol>
              </a:tblGrid>
              <a:tr h="277874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 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 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effectLst/>
                        </a:rPr>
                        <a:t>paper we follow result</a:t>
                      </a:r>
                      <a:endParaRPr lang="en-US" sz="1400" b="1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Our result</a:t>
                      </a:r>
                      <a:endParaRPr lang="en-US" sz="14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2393210"/>
                  </a:ext>
                </a:extLst>
              </a:tr>
              <a:tr h="373775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Pleural-Thickening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79.8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77.89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53012517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Edema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92.4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95.92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10036320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Consolidation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89.3</a:t>
                      </a:r>
                      <a:endParaRPr lang="en-US" sz="18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95.33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7428513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4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Atelectasis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86.2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90.28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89955745"/>
                  </a:ext>
                </a:extLst>
              </a:tr>
              <a:tr h="34982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5</a:t>
                      </a:r>
                      <a:endParaRPr lang="en-US" sz="14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Effusion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90.1</a:t>
                      </a:r>
                      <a:endParaRPr lang="en-US" sz="1800" b="1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FF0000"/>
                          </a:solidFill>
                          <a:effectLst/>
                        </a:rPr>
                        <a:t>95.65</a:t>
                      </a:r>
                      <a:endParaRPr lang="en-US" sz="1800" b="1" dirty="0"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41975042"/>
                  </a:ext>
                </a:extLst>
              </a:tr>
            </a:tbl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1A1AF2AD-B499-4E97-9162-ECCB58792BB9}"/>
              </a:ext>
            </a:extLst>
          </p:cNvPr>
          <p:cNvSpPr txBox="1">
            <a:spLocks/>
          </p:cNvSpPr>
          <p:nvPr/>
        </p:nvSpPr>
        <p:spPr>
          <a:xfrm>
            <a:off x="1474147" y="1378424"/>
            <a:ext cx="4817471" cy="49950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D15538B-8657-4D86-BD67-9F61FF2646B5}"/>
              </a:ext>
            </a:extLst>
          </p:cNvPr>
          <p:cNvSpPr txBox="1">
            <a:spLocks/>
          </p:cNvSpPr>
          <p:nvPr/>
        </p:nvSpPr>
        <p:spPr>
          <a:xfrm>
            <a:off x="1364776" y="1532587"/>
            <a:ext cx="5236977" cy="5088154"/>
          </a:xfrm>
          <a:prstGeom prst="rect">
            <a:avLst/>
          </a:prstGeom>
        </p:spPr>
        <p:txBody>
          <a:bodyPr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We get higher accuracy in 4 disease from 5 we choose compared with paper we follow</a:t>
            </a: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We reached average AUC 0.925</a:t>
            </a:r>
          </a:p>
        </p:txBody>
      </p:sp>
    </p:spTree>
    <p:extLst>
      <p:ext uri="{BB962C8B-B14F-4D97-AF65-F5344CB8AC3E}">
        <p14:creationId xmlns:p14="http://schemas.microsoft.com/office/powerpoint/2010/main" val="227198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6AC1-2A7F-4DA6-82AF-232DEF1AE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1"/>
            <a:ext cx="5747778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b="1" dirty="0"/>
              <a:t>Experiments &amp; Results </a:t>
            </a: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DD15538B-8657-4D86-BD67-9F61FF2646B5}"/>
              </a:ext>
            </a:extLst>
          </p:cNvPr>
          <p:cNvSpPr txBox="1">
            <a:spLocks/>
          </p:cNvSpPr>
          <p:nvPr/>
        </p:nvSpPr>
        <p:spPr>
          <a:xfrm>
            <a:off x="1484311" y="1629507"/>
            <a:ext cx="5747778" cy="8675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Result of Localization. </a:t>
            </a:r>
          </a:p>
        </p:txBody>
      </p:sp>
      <p:pic>
        <p:nvPicPr>
          <p:cNvPr id="19" name="Picture 18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FE686444-8CD2-478D-8CA0-8B41734DD8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599" y="645285"/>
            <a:ext cx="2372767" cy="2520043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7" name="Picture 16" descr="A blurry image of a person&#10;&#10;Description automatically generated with low confidence">
            <a:extLst>
              <a:ext uri="{FF2B5EF4-FFF2-40B4-BE49-F238E27FC236}">
                <a16:creationId xmlns:a16="http://schemas.microsoft.com/office/drawing/2014/main" id="{662F3F76-6F97-4D3E-96E0-AF592013B3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4587" y="3423522"/>
            <a:ext cx="2346790" cy="2457372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9F0F5D8-6293-4750-9593-D4DA6D487CBB}"/>
              </a:ext>
            </a:extLst>
          </p:cNvPr>
          <p:cNvSpPr txBox="1">
            <a:spLocks/>
          </p:cNvSpPr>
          <p:nvPr/>
        </p:nvSpPr>
        <p:spPr>
          <a:xfrm>
            <a:off x="1474147" y="1876079"/>
            <a:ext cx="10018713" cy="84678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A1AF2AD-B499-4E97-9162-ECCB58792BB9}"/>
              </a:ext>
            </a:extLst>
          </p:cNvPr>
          <p:cNvSpPr txBox="1">
            <a:spLocks/>
          </p:cNvSpPr>
          <p:nvPr/>
        </p:nvSpPr>
        <p:spPr>
          <a:xfrm>
            <a:off x="1474147" y="1378424"/>
            <a:ext cx="4817471" cy="499507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242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72F67-E92F-4107-A63A-100E90DD8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56634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Demo</a:t>
            </a: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EB1F8EAB-B9D0-4BEE-8762-EF54C8CD92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311" y="1442436"/>
            <a:ext cx="9301115" cy="4647280"/>
          </a:xfrm>
        </p:spPr>
      </p:pic>
    </p:spTree>
    <p:extLst>
      <p:ext uri="{BB962C8B-B14F-4D97-AF65-F5344CB8AC3E}">
        <p14:creationId xmlns:p14="http://schemas.microsoft.com/office/powerpoint/2010/main" val="4081336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0267-0144-4C56-9D3B-4CE3DBA3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Conclusion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472E-4A49-47DE-8E34-A14AD5CE9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244968"/>
            <a:ext cx="10018713" cy="312420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Deep learning may have the potential to improve healthcare delivery and increase access to chest radiograph expertise for the detection of a variety of acute diseases.</a:t>
            </a: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We present a deep learning model that performs like radiologist in detection of multiple chest disease in X-ray.</a:t>
            </a: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The best result we got is AUC 92.5 for (Pleural-Thickening, Edema, Consolidation, Atelectasis, Effusion).</a:t>
            </a:r>
          </a:p>
        </p:txBody>
      </p:sp>
    </p:spTree>
    <p:extLst>
      <p:ext uri="{BB962C8B-B14F-4D97-AF65-F5344CB8AC3E}">
        <p14:creationId xmlns:p14="http://schemas.microsoft.com/office/powerpoint/2010/main" val="126895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C0267-0144-4C56-9D3B-4CE3DBA3B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E472E-4A49-47DE-8E34-A14AD5CE9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2244969"/>
            <a:ext cx="9469636" cy="2725133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Trying to maximize the number of diseases with maintaining the high accuracy.</a:t>
            </a: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Add NLP to produce fully detailed report about the chest Xray image to make it easier and more understandable even for people who are not radiology specialists.</a:t>
            </a:r>
          </a:p>
        </p:txBody>
      </p:sp>
    </p:spTree>
    <p:extLst>
      <p:ext uri="{BB962C8B-B14F-4D97-AF65-F5344CB8AC3E}">
        <p14:creationId xmlns:p14="http://schemas.microsoft.com/office/powerpoint/2010/main" val="104678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5C94-CF80-4E48-9AE8-166A4A5A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545123"/>
            <a:ext cx="10018713" cy="1037493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5EE3-EFB2-423F-B569-BCB70A89C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75935"/>
            <a:ext cx="10018713" cy="3915266"/>
          </a:xfrm>
        </p:spPr>
        <p:txBody>
          <a:bodyPr>
            <a:noAutofit/>
          </a:bodyPr>
          <a:lstStyle/>
          <a:p>
            <a:r>
              <a:rPr lang="en-US" sz="2800" dirty="0" err="1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Tataru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, Christine, et al. "Deep Learning for abnormality detection in Chest X-Ray images." IEEE Conference on Deep Learning. 2017.</a:t>
            </a: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Bhandari, Esha </a:t>
            </a:r>
            <a:r>
              <a:rPr lang="en-US" sz="2800" dirty="0" err="1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Dilipkumar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, and Mahesh S. </a:t>
            </a:r>
            <a:r>
              <a:rPr lang="en-US" sz="2800" dirty="0" err="1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Badmera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. "Chest Abnormality Detection from X-ray using Deep Learning." Chest 6.11 (2019).</a:t>
            </a:r>
          </a:p>
          <a:p>
            <a:r>
              <a:rPr lang="en-US" sz="2800" dirty="0" err="1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Kieu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, Phat Nguyen, et al. "Applying multi-CNNs model for detecting abnormal problem on chest x-ray images." 2018 10th International Conference on Knowledge and Systems Engineering (KSE). IEEE, 2018</a:t>
            </a: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97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Many question marks on black background">
            <a:extLst>
              <a:ext uri="{FF2B5EF4-FFF2-40B4-BE49-F238E27FC236}">
                <a16:creationId xmlns:a16="http://schemas.microsoft.com/office/drawing/2014/main" id="{CE2AAB2D-058D-4C3E-84DC-86C8BBDCC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865" r="2" b="2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BAB2AC8E-F635-4DFE-97F4-1B8921700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80" y="211668"/>
            <a:ext cx="5260680" cy="736600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Agenda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EC353EA-CDA6-4821-A86E-065722CCC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7" y="1117599"/>
            <a:ext cx="5723465" cy="558799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 Introduction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Problem definition &amp; Motivation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Objective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System Architecture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Phases Description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Dataset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Experiments &amp; Results 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Demo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Conclusion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Future Work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15600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A5C94-CF80-4E48-9AE8-166A4A5A7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545123"/>
            <a:ext cx="10018713" cy="1037493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/>
              <a:t>References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05EE3-EFB2-423F-B569-BCB70A89CD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875935"/>
            <a:ext cx="10018713" cy="3915266"/>
          </a:xfrm>
        </p:spPr>
        <p:txBody>
          <a:bodyPr>
            <a:noAutofit/>
          </a:bodyPr>
          <a:lstStyle/>
          <a:p>
            <a:r>
              <a:rPr lang="en-US" sz="2800" dirty="0" err="1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Rajarapollu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, Prachi R., </a:t>
            </a:r>
            <a:r>
              <a:rPr lang="en-US" sz="2800" dirty="0" err="1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Debashis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 Adhikari, and </a:t>
            </a:r>
            <a:r>
              <a:rPr lang="en-US" sz="2800" dirty="0" err="1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Nutan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 V. </a:t>
            </a:r>
            <a:r>
              <a:rPr lang="en-US" sz="2800" dirty="0" err="1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Bansode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. "Use of artificial neural network for abnormality detection in medical images." Optimization in Machine Learning and Applications. Springer, Singapore, 2020. 1-12.</a:t>
            </a:r>
          </a:p>
          <a:p>
            <a:r>
              <a:rPr lang="en-US" sz="2800" dirty="0" err="1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Rakshit</a:t>
            </a:r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, Somnath, et al. "Deep Learning for Detection and Localization of Thoracic Diseases Using Chest X-Ray Imagery." International Conference on Artificial Intelligence and Soft Computing. Springer, Cham, 2019</a:t>
            </a:r>
          </a:p>
          <a:p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91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A3EC23C6-09B0-421F-8335-BEC534C98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63"/>
          <a:stretch/>
        </p:blipFill>
        <p:spPr>
          <a:xfrm>
            <a:off x="-98790" y="5"/>
            <a:ext cx="1238958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48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80CFE646-8843-4EBB-ACDF-1EAF073A6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769" y="2667000"/>
            <a:ext cx="327179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3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43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Placeholder 5">
            <a:extLst>
              <a:ext uri="{FF2B5EF4-FFF2-40B4-BE49-F238E27FC236}">
                <a16:creationId xmlns:a16="http://schemas.microsoft.com/office/drawing/2014/main" id="{4DE799C2-BE0D-41A1-8DEE-AFFB477AB48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5" r="32645" b="-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3CB189F-E19B-4C55-87E7-C003A8EA9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6BCC8-D8DE-4F21-B7FD-1C6623E9D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989666"/>
            <a:ext cx="5791199" cy="3124201"/>
          </a:xfrm>
        </p:spPr>
        <p:txBody>
          <a:bodyPr>
            <a:normAutofit/>
          </a:bodyPr>
          <a:lstStyle/>
          <a:p>
            <a:r>
              <a:rPr lang="en-US" sz="2800" dirty="0">
                <a:effectLst/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With millions of diagnostic examinations performed annually, X-rays are an important and accessible clinical imaging tool for the detection of many diseases.</a:t>
            </a:r>
            <a:endParaRPr lang="en-US" sz="2800" dirty="0">
              <a:effectLst/>
              <a:latin typeface="Corbel (Body)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69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E93F42-FA43-4B9C-812D-82790DD6EB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10" r="23349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9ABE72F-AD7D-405F-AA14-5BC02DEFC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Problem definition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F687D-5C9C-40B6-B948-FCB8FDE072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66999"/>
            <a:ext cx="5638799" cy="3124201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Chest abnormalities are recognized to be the main reason behind the deaths caused worldwide</a:t>
            </a: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Faulty determination of X-ray may lead to wrong treatment</a:t>
            </a:r>
          </a:p>
          <a:p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23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close up of a person's face&#10;&#10;Description automatically generated with medium confidence">
            <a:extLst>
              <a:ext uri="{FF2B5EF4-FFF2-40B4-BE49-F238E27FC236}">
                <a16:creationId xmlns:a16="http://schemas.microsoft.com/office/drawing/2014/main" id="{327EE420-A216-4AEA-B69D-BDD45F58A9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02" r="11734" b="-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3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55F001-8558-4960-B11F-BEB7A4DD74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FD3D8-66DF-497F-9A0A-D07A679BF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074334"/>
            <a:ext cx="5757332" cy="3080658"/>
          </a:xfrm>
        </p:spPr>
        <p:txBody>
          <a:bodyPr>
            <a:noAutofit/>
          </a:bodyPr>
          <a:lstStyle/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facilitating Chest-X-ray images interpreting for low experienced or new radiologists.</a:t>
            </a:r>
          </a:p>
          <a:p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provide a tool that can help interpreting Chest X-ray images in areas of the world where radiologists are not available.</a:t>
            </a:r>
          </a:p>
        </p:txBody>
      </p:sp>
    </p:spTree>
    <p:extLst>
      <p:ext uri="{BB962C8B-B14F-4D97-AF65-F5344CB8AC3E}">
        <p14:creationId xmlns:p14="http://schemas.microsoft.com/office/powerpoint/2010/main" val="3739361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1E94336-6C82-4218-BEC0-DFB5678AF4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2291"/>
          <a:stretch/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F79EAF4-639B-4107-B095-921A1290C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Objective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11604-F384-4CA9-B428-9AE898159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370667"/>
            <a:ext cx="5723465" cy="3318933"/>
          </a:xfrm>
        </p:spPr>
        <p:txBody>
          <a:bodyPr>
            <a:noAutofit/>
          </a:bodyPr>
          <a:lstStyle/>
          <a:p>
            <a:pPr fontAlgn="base"/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Develop an automated model that can interpret the chest x-ray image and diagnose various diseases with high accuracy</a:t>
            </a:r>
            <a:r>
              <a:rPr lang="en-US" sz="2800" dirty="0" smtClean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r>
              <a:rPr lang="en-US" sz="2800" dirty="0">
                <a:latin typeface="Corbel (Body)"/>
                <a:ea typeface="Times New Roman" panose="02020603050405020304" pitchFamily="18" charset="0"/>
                <a:cs typeface="Times New Roman" panose="02020603050405020304" pitchFamily="18" charset="0"/>
              </a:rPr>
              <a:t>Localize region of detected abnormality findings in chest x-ray image.</a:t>
            </a:r>
          </a:p>
          <a:p>
            <a:endParaRPr lang="en-US" sz="2800" dirty="0">
              <a:latin typeface="Corbel (Body)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61FFD2-0B2C-497A-B46C-244B2731078A}"/>
              </a:ext>
            </a:extLst>
          </p:cNvPr>
          <p:cNvSpPr/>
          <p:nvPr/>
        </p:nvSpPr>
        <p:spPr>
          <a:xfrm>
            <a:off x="7656749" y="359229"/>
            <a:ext cx="1117600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Effusion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EE6DF3B-A060-4B65-B826-227551619F77}"/>
              </a:ext>
            </a:extLst>
          </p:cNvPr>
          <p:cNvSpPr/>
          <p:nvPr/>
        </p:nvSpPr>
        <p:spPr>
          <a:xfrm>
            <a:off x="7119269" y="3450771"/>
            <a:ext cx="2155360" cy="413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Pleural Thickening</a:t>
            </a:r>
          </a:p>
        </p:txBody>
      </p:sp>
    </p:spTree>
    <p:extLst>
      <p:ext uri="{BB962C8B-B14F-4D97-AF65-F5344CB8AC3E}">
        <p14:creationId xmlns:p14="http://schemas.microsoft.com/office/powerpoint/2010/main" val="278503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3F81-5F97-49DB-B6C9-DEEA7B35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66" y="-237974"/>
            <a:ext cx="5000642" cy="1122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dirty="0"/>
              <a:t>System Architecture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2E1A3B-EA7B-43EF-B020-4A80E3570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1734" y="807501"/>
            <a:ext cx="7470670" cy="604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177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3F81-5F97-49DB-B6C9-DEEA7B358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787" y="0"/>
            <a:ext cx="5000642" cy="11227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dirty="0"/>
              <a:t>System Phases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4ACCB62-058D-4AD1-8677-83CB430EA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787" y="1547812"/>
            <a:ext cx="10380812" cy="411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031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5255AC-12AC-4323-AA35-9BAC798B66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BD2D995-20F0-4C14-BF62-1248AB4B484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B3242A4-1E6A-4E02-809C-4A24066EC0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1612</TotalTime>
  <Words>1162</Words>
  <Application>Microsoft Office PowerPoint</Application>
  <PresentationFormat>Widescreen</PresentationFormat>
  <Paragraphs>369</Paragraphs>
  <Slides>32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Calibri</vt:lpstr>
      <vt:lpstr>Corbel</vt:lpstr>
      <vt:lpstr>Corbel (Body)</vt:lpstr>
      <vt:lpstr>NimbusRomNo9L-Medi</vt:lpstr>
      <vt:lpstr>Times New Roman</vt:lpstr>
      <vt:lpstr>Parallax</vt:lpstr>
      <vt:lpstr>Abnormality Detection and Localization in Chest  X-Rays using Deep Learning</vt:lpstr>
      <vt:lpstr>PowerPoint Presentation</vt:lpstr>
      <vt:lpstr>Agenda </vt:lpstr>
      <vt:lpstr>Introduction</vt:lpstr>
      <vt:lpstr>Problem definition</vt:lpstr>
      <vt:lpstr>Motivation</vt:lpstr>
      <vt:lpstr>Objective </vt:lpstr>
      <vt:lpstr>System Architecture</vt:lpstr>
      <vt:lpstr>System Phases</vt:lpstr>
      <vt:lpstr>PowerPoint Presentation</vt:lpstr>
      <vt:lpstr>Densenet-121</vt:lpstr>
      <vt:lpstr>Densenet Architecture:</vt:lpstr>
      <vt:lpstr>PowerPoint Presentation</vt:lpstr>
      <vt:lpstr>PowerPoint Presentation</vt:lpstr>
      <vt:lpstr>Dataset </vt:lpstr>
      <vt:lpstr>Dataset </vt:lpstr>
      <vt:lpstr>Dataset </vt:lpstr>
      <vt:lpstr>Experiments &amp; Results </vt:lpstr>
      <vt:lpstr>Experiments &amp; Results </vt:lpstr>
      <vt:lpstr>Experiments &amp; Results </vt:lpstr>
      <vt:lpstr>Experiments &amp; Results </vt:lpstr>
      <vt:lpstr>Experiments &amp; Results </vt:lpstr>
      <vt:lpstr>Overall Experiments &amp; Results </vt:lpstr>
      <vt:lpstr>Experiments &amp; Results </vt:lpstr>
      <vt:lpstr>Experiments &amp; Results </vt:lpstr>
      <vt:lpstr>Demo</vt:lpstr>
      <vt:lpstr>Conclusion </vt:lpstr>
      <vt:lpstr>Future Work</vt:lpstr>
      <vt:lpstr>References</vt:lpstr>
      <vt:lpstr>References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Abnormality Detection and Localization in Chest X-Rays using Deep Learning</dc:title>
  <dc:creator>Mahmoud</dc:creator>
  <cp:lastModifiedBy>Mohamed</cp:lastModifiedBy>
  <cp:revision>107</cp:revision>
  <dcterms:created xsi:type="dcterms:W3CDTF">2021-05-12T22:02:22Z</dcterms:created>
  <dcterms:modified xsi:type="dcterms:W3CDTF">2021-07-12T10:05:35Z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